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56" r:id="rId3"/>
    <p:sldId id="260" r:id="rId4"/>
    <p:sldId id="279" r:id="rId5"/>
    <p:sldId id="280" r:id="rId6"/>
    <p:sldId id="257" r:id="rId7"/>
    <p:sldId id="258" r:id="rId8"/>
    <p:sldId id="261" r:id="rId9"/>
    <p:sldId id="259" r:id="rId10"/>
    <p:sldId id="262" r:id="rId11"/>
    <p:sldId id="289" r:id="rId12"/>
    <p:sldId id="263" r:id="rId13"/>
    <p:sldId id="288" r:id="rId14"/>
    <p:sldId id="271" r:id="rId15"/>
    <p:sldId id="264" r:id="rId16"/>
    <p:sldId id="265" r:id="rId17"/>
    <p:sldId id="266" r:id="rId18"/>
    <p:sldId id="267" r:id="rId19"/>
    <p:sldId id="268" r:id="rId20"/>
    <p:sldId id="317" r:id="rId21"/>
    <p:sldId id="270" r:id="rId22"/>
    <p:sldId id="281" r:id="rId23"/>
    <p:sldId id="272" r:id="rId24"/>
    <p:sldId id="273" r:id="rId25"/>
    <p:sldId id="301" r:id="rId26"/>
    <p:sldId id="274" r:id="rId27"/>
    <p:sldId id="275" r:id="rId28"/>
    <p:sldId id="302" r:id="rId29"/>
    <p:sldId id="303" r:id="rId30"/>
    <p:sldId id="304" r:id="rId31"/>
    <p:sldId id="316" r:id="rId32"/>
    <p:sldId id="277" r:id="rId33"/>
    <p:sldId id="284" r:id="rId34"/>
    <p:sldId id="285" r:id="rId35"/>
    <p:sldId id="278" r:id="rId36"/>
    <p:sldId id="283" r:id="rId37"/>
    <p:sldId id="286" r:id="rId38"/>
    <p:sldId id="287" r:id="rId39"/>
    <p:sldId id="290" r:id="rId40"/>
    <p:sldId id="292" r:id="rId41"/>
    <p:sldId id="291" r:id="rId42"/>
    <p:sldId id="308" r:id="rId43"/>
    <p:sldId id="309" r:id="rId44"/>
    <p:sldId id="310" r:id="rId45"/>
    <p:sldId id="311" r:id="rId46"/>
    <p:sldId id="293" r:id="rId47"/>
    <p:sldId id="294" r:id="rId48"/>
    <p:sldId id="313" r:id="rId49"/>
    <p:sldId id="314" r:id="rId50"/>
    <p:sldId id="295" r:id="rId51"/>
    <p:sldId id="312" r:id="rId52"/>
    <p:sldId id="296" r:id="rId53"/>
    <p:sldId id="297" r:id="rId54"/>
    <p:sldId id="298" r:id="rId55"/>
    <p:sldId id="299" r:id="rId56"/>
    <p:sldId id="300" r:id="rId57"/>
    <p:sldId id="305" r:id="rId58"/>
    <p:sldId id="315" r:id="rId59"/>
    <p:sldId id="30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308" y="3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D6894-B0CB-4971-80FB-626C71DF993C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62CF3-0487-451C-8791-24A0FAE9FD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10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62CF3-0487-451C-8791-24A0FAE9FD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16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757E7-12B0-9834-72D4-8F42B0007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863F7-BDED-C1AB-305C-3E60EB186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9DD9E8-D0B4-76B8-85DE-9C92E3341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F46E2-44F0-6F6B-3079-102185951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62CF3-0487-451C-8791-24A0FAE9FDD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90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88473-04BA-8448-2E6E-775E6B073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1B824-0B4F-D944-C749-90A63B8DE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E224F-DEEF-AFCA-E68B-06A53832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9F38C-3F98-2B70-A1BF-8C0F8644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C9B54-737C-0E71-D3A4-75C76A0A0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63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7CD5-814D-0D15-0664-A5FBF48EE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6E371-5168-1E59-D6BB-97E72E063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286DD-9D0B-7BB0-35D2-4EECFF814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7B61-6425-DD46-F906-3492F59EF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4EAA1-F613-4D98-C4C9-EF20422F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63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B38BD0-B790-912B-7029-758794761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60082-771E-98CA-9C9A-C3F834AD3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2A767-6680-CFBA-B677-CAC99E362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A82D0-E9BE-0067-685E-323CF0E52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7BFB-1366-079D-423D-8EFABFBE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62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60A5B-EAF2-D201-9F96-FFCB147DA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05AE2E-0731-4DD6-ADED-5936622E5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399" indent="0" algn="ctr">
              <a:buNone/>
              <a:defRPr sz="1801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1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2BDD0-9190-ACC7-EAED-E1A4B63E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710B5-E786-3511-7712-74DFEA3C1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D86E2-C9BE-9DDD-351A-FC234AEE5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548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967D-FE1F-4095-C861-199C3F83D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8088B-ED85-018D-7F36-F985DFEF5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C3835-0B66-86DA-6F56-6C26E7FE2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2268C-6574-6933-EDC0-4639C27A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8702E-15A1-93BC-3E0D-E44982D7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222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6DCEE-327A-7412-0898-9D7F68066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29340-8655-4F28-1664-A65A2B195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9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BB793-A216-2C1A-956F-9FA2C488A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1E7F3-F631-0DE1-5DF1-24323FCA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4205F-7C20-829A-E9CF-798899FA8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729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0CE57-3118-3BC3-3EEE-00977E2CC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F8399-6094-3C6F-D6B0-88576FB9E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C2FBC-3BAE-E11C-10A9-50BFE33F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9D0C8-55BE-A0E7-2787-8DDA4C67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8CE49-7C6E-A828-7A30-48521E86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11268-B12F-164D-A569-1750240D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740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F425A-5CD9-E96D-BF7B-DDF62555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DD9EF-5FF5-3D2B-8630-3C55547FE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99" indent="0">
              <a:buNone/>
              <a:defRPr sz="1801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1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9DC57-1FBB-6B2C-84A2-7604A656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F20B64-2650-7000-FB0A-2566D1531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399" indent="0">
              <a:buNone/>
              <a:defRPr sz="1801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1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41BE1-2B59-896A-50E9-BB4EC89D8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2F96D4-2AFC-455E-0DD2-0E0B4B8D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12048-A932-D420-FC00-EE0BFAD5E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EFC719-2F3F-6F54-6133-E5C7A3E7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65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F963A-EECB-647C-579A-98A23C42A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F0ED6A-C5D9-BAE7-E3D1-C4AF2C017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FBED9-863A-C66A-ECDF-23A24393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BC91F-BA30-6DB3-1233-DFF609E7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232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0314C-6E48-914E-0D08-21052D0B2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F64152-5265-C62F-2D23-C7C052815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D1BB7-A8C8-759D-5CCD-D1836553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981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F6942-5628-9584-20D7-D1B2B987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DCBE8-CC7A-3400-2C2F-39C2726A8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65ED3-9617-BE19-EAEC-ABD7DD55C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1"/>
            </a:lvl2pPr>
            <a:lvl3pPr marL="914399" indent="0">
              <a:buNone/>
              <a:defRPr sz="1200"/>
            </a:lvl3pPr>
            <a:lvl4pPr marL="1371600" indent="0">
              <a:buNone/>
              <a:defRPr sz="1001"/>
            </a:lvl4pPr>
            <a:lvl5pPr marL="1828800" indent="0">
              <a:buNone/>
              <a:defRPr sz="1001"/>
            </a:lvl5pPr>
            <a:lvl6pPr marL="2286001" indent="0">
              <a:buNone/>
              <a:defRPr sz="1001"/>
            </a:lvl6pPr>
            <a:lvl7pPr marL="2743200" indent="0">
              <a:buNone/>
              <a:defRPr sz="1001"/>
            </a:lvl7pPr>
            <a:lvl8pPr marL="3200400" indent="0">
              <a:buNone/>
              <a:defRPr sz="1001"/>
            </a:lvl8pPr>
            <a:lvl9pPr marL="3657600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6AE97-5532-C1AD-61AA-11A2FAF78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DB3DB-5734-8C50-79AB-5A249227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7104D-FBBA-C8EC-41E0-08FD920DF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89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82C8A-1E07-6C81-FEF2-72666B39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91EA4-0E54-D655-C171-C018B9891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0FA1B-7177-64B5-CE20-DB1BD41F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FFF13-1E45-4B45-B9AA-700714F4B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2FA44-6FC9-ED74-6399-3C2F7F3D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32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CB71-72F3-E447-B979-82CB07EE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254E9-B720-6ED4-CDF0-42538115B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399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1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F3BAF-89B2-7E75-6FE2-B11B43AF3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1"/>
            </a:lvl2pPr>
            <a:lvl3pPr marL="914399" indent="0">
              <a:buNone/>
              <a:defRPr sz="1200"/>
            </a:lvl3pPr>
            <a:lvl4pPr marL="1371600" indent="0">
              <a:buNone/>
              <a:defRPr sz="1001"/>
            </a:lvl4pPr>
            <a:lvl5pPr marL="1828800" indent="0">
              <a:buNone/>
              <a:defRPr sz="1001"/>
            </a:lvl5pPr>
            <a:lvl6pPr marL="2286001" indent="0">
              <a:buNone/>
              <a:defRPr sz="1001"/>
            </a:lvl6pPr>
            <a:lvl7pPr marL="2743200" indent="0">
              <a:buNone/>
              <a:defRPr sz="1001"/>
            </a:lvl7pPr>
            <a:lvl8pPr marL="3200400" indent="0">
              <a:buNone/>
              <a:defRPr sz="1001"/>
            </a:lvl8pPr>
            <a:lvl9pPr marL="3657600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0FB7E-16BA-B98B-3551-C1B51A80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F2875-25C8-6C13-5AB0-EA3520075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42FBF-B282-3415-723C-6DD19400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20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89C0A-EF5F-700B-04E6-8415C9F00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58B8E0-C6D1-E454-EEAB-4DBDCEFEC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B6010-C183-B1BB-8D8D-D5DC01D2C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B84BA-4A88-F5C2-9519-B5FDBFAFC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156BF-9326-88D9-B100-36BAE4AE4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526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1B03F-19D0-2C36-9493-39A2C6FE7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CDD2FB-A55B-8222-6EF6-48E78825E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A5A1B-64B3-EFCF-AF33-DB253FF37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D5935-AA63-E33C-1EE9-6C439270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E5F7F-CB3A-3193-A97E-3CB8917E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83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6E8B1-9940-A826-C4EE-1CDDDD36D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8A06-FBAF-4D4D-69F9-73AF5BB4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2F0AF-8C67-D40F-F783-A9CC5F53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45561-BE1B-D08F-1811-E4434FB6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04C3A-AEC9-1585-BE4F-2DF3FD7CC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142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29C0E-DE01-363C-0EEE-695237D0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86558-263B-57AF-1E1D-20DFEBD2A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349FC-209E-703D-2D9A-13EC43641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2EECF-6DC3-5E36-01E1-E461CDBA8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C86D7-3B01-76B5-EE9B-700F99F82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3A957-3F14-378F-8A47-7B40983F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29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44E1-89FB-9495-CF74-12F0EF9F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21E9B-1F71-4417-03C0-F972ECC07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A867B-2861-AB1C-04BD-32CED1106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C39DB8-3B8F-1F89-DF3B-776B680653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BA3A01-B3A9-AB73-9005-64D0D7A14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C8FDB-91AA-F7C5-4688-111622ED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B916A5-7988-91B4-D0EE-C4DFCBC0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23518E-12BD-001A-1FC8-7F5D1785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11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49DEA-9121-7FC7-2CC5-67370B9A2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5E5998-F7FE-61DA-0E80-1A9AD77EA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5CB9F-1757-CA6E-38AE-9005B3063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FEA94-445F-C308-D559-6A6BE647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02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139F5-0904-E37E-139F-5A650B23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9BC02-8D38-BDAF-2208-A0CAAF014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402C6-C952-8BB2-AD7B-4DB0E686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84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DB90-0924-49EC-193F-ABC9A4FF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639D-D562-B4C3-389C-B5CDFA3C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4C90F-ABB0-70E2-C95A-96EB8E08B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2D9AF-4634-BAC9-1235-E59213DFA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E77F5-1428-7FD9-F94E-816C65AD4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784BE-4F86-D606-7CA1-7DA26B1B8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98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AC188-BAB8-8D64-6700-13042E7D8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2779A6-1463-ED36-5C4E-CBB7A8248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87047-D687-1355-A7B6-9EDD4EC82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2FE92-7856-59F2-FE20-5A97F8A4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1DFD8-DD0C-E912-46A6-55BE8C5D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863F0-B30E-21D2-8B50-D3B7C45B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694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51D1FB-F246-E9C6-1C4F-FF8C97DDD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4AD59-EF88-06F4-7EE9-23BF4E825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81B5D-B2B2-D3C7-E120-7874A47125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843EA0-D29D-48A5-998D-50CE382BC817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A24FF-E02C-2BBD-172F-8B3877215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58449-AF2E-8E06-9EB5-8A398619D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8B2B6-83E6-4C4B-BF76-6C34AD51A0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2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0780C-6CAA-21DA-974D-2D0D95D8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21E4D-3DF3-0E60-B59E-7BDADDCAB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D9C26-99AF-148C-4A71-22E41D449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5B05-965B-4D1D-8D24-2D653C12B758}" type="datetimeFigureOut">
              <a:rPr lang="en-GB" smtClean="0"/>
              <a:t>05/03/2025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715FE-F793-2805-559A-ACBBD56E3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511C4-FC44-166E-9F45-043A27F72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E4F76-4A57-450F-B5AB-A34FDBB13A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63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1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9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1" indent="-228600" algn="l" defTabSz="9143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99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1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399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F46FAB-D379-CDE8-D832-33D246F4D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444" y="0"/>
            <a:ext cx="12772444" cy="86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170465-25E0-7ADB-2923-B6E721811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2671762"/>
            <a:ext cx="9372600" cy="1481138"/>
          </a:xfrm>
        </p:spPr>
        <p:txBody>
          <a:bodyPr>
            <a:normAutofit/>
          </a:bodyPr>
          <a:lstStyle/>
          <a:p>
            <a:r>
              <a:rPr lang="en-GB" sz="7200" dirty="0">
                <a:solidFill>
                  <a:schemeClr val="bg1"/>
                </a:solidFill>
              </a:rPr>
              <a:t>Maritime Boilers Lecture</a:t>
            </a:r>
          </a:p>
        </p:txBody>
      </p:sp>
    </p:spTree>
    <p:extLst>
      <p:ext uri="{BB962C8B-B14F-4D97-AF65-F5344CB8AC3E}">
        <p14:creationId xmlns:p14="http://schemas.microsoft.com/office/powerpoint/2010/main" val="1150675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hip on the water&#10;&#10;Description automatically generated">
            <a:extLst>
              <a:ext uri="{FF2B5EF4-FFF2-40B4-BE49-F238E27FC236}">
                <a16:creationId xmlns:a16="http://schemas.microsoft.com/office/drawing/2014/main" id="{6A7C5690-ED30-9BDF-C164-07AB47004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t="2897" r="4288" b="6852"/>
          <a:stretch/>
        </p:blipFill>
        <p:spPr>
          <a:xfrm>
            <a:off x="159436" y="0"/>
            <a:ext cx="11873127" cy="6864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8CE0D9-C6FB-DDD2-F3F2-E3FBC263BB4F}"/>
              </a:ext>
            </a:extLst>
          </p:cNvPr>
          <p:cNvSpPr txBox="1"/>
          <p:nvPr/>
        </p:nvSpPr>
        <p:spPr>
          <a:xfrm>
            <a:off x="535021" y="272374"/>
            <a:ext cx="99805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HMS Devastation (1871)</a:t>
            </a:r>
          </a:p>
        </p:txBody>
      </p:sp>
    </p:spTree>
    <p:extLst>
      <p:ext uri="{BB962C8B-B14F-4D97-AF65-F5344CB8AC3E}">
        <p14:creationId xmlns:p14="http://schemas.microsoft.com/office/powerpoint/2010/main" val="3162858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hip in the water&#10;&#10;Description automatically generated">
            <a:extLst>
              <a:ext uri="{FF2B5EF4-FFF2-40B4-BE49-F238E27FC236}">
                <a16:creationId xmlns:a16="http://schemas.microsoft.com/office/drawing/2014/main" id="{AD05B501-E7A5-ED27-2C70-3837B7D9B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382" r="1409"/>
          <a:stretch/>
        </p:blipFill>
        <p:spPr>
          <a:xfrm>
            <a:off x="3347936" y="-27728"/>
            <a:ext cx="5999264" cy="68857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CAD75-ACDC-D052-0B4C-891E8E3783EC}"/>
              </a:ext>
            </a:extLst>
          </p:cNvPr>
          <p:cNvSpPr txBox="1"/>
          <p:nvPr/>
        </p:nvSpPr>
        <p:spPr>
          <a:xfrm>
            <a:off x="535021" y="272374"/>
            <a:ext cx="99805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HMS Inflexible (1876)</a:t>
            </a:r>
          </a:p>
        </p:txBody>
      </p:sp>
    </p:spTree>
    <p:extLst>
      <p:ext uri="{BB962C8B-B14F-4D97-AF65-F5344CB8AC3E}">
        <p14:creationId xmlns:p14="http://schemas.microsoft.com/office/powerpoint/2010/main" val="2480735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6AFD0B68-37B9-EEDB-014A-2ADE59A6D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5" r="214" b="179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B08DF8-0243-FBF5-4DF3-C88C1F972883}"/>
              </a:ext>
            </a:extLst>
          </p:cNvPr>
          <p:cNvSpPr txBox="1"/>
          <p:nvPr/>
        </p:nvSpPr>
        <p:spPr>
          <a:xfrm>
            <a:off x="535021" y="272374"/>
            <a:ext cx="99805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HMS </a:t>
            </a:r>
            <a:r>
              <a:rPr lang="en-GB" sz="2600" dirty="0" err="1">
                <a:solidFill>
                  <a:srgbClr val="FF0000"/>
                </a:solidFill>
              </a:rPr>
              <a:t>Barfleur</a:t>
            </a:r>
            <a:r>
              <a:rPr lang="en-GB" sz="2600" dirty="0">
                <a:solidFill>
                  <a:srgbClr val="FF0000"/>
                </a:solidFill>
              </a:rPr>
              <a:t> (1894)</a:t>
            </a:r>
          </a:p>
        </p:txBody>
      </p:sp>
    </p:spTree>
    <p:extLst>
      <p:ext uri="{BB962C8B-B14F-4D97-AF65-F5344CB8AC3E}">
        <p14:creationId xmlns:p14="http://schemas.microsoft.com/office/powerpoint/2010/main" val="3455121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hip in the water&#10;&#10;Description automatically generated">
            <a:extLst>
              <a:ext uri="{FF2B5EF4-FFF2-40B4-BE49-F238E27FC236}">
                <a16:creationId xmlns:a16="http://schemas.microsoft.com/office/drawing/2014/main" id="{622B58C6-C73B-3A39-B6E8-B5FB81BBF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-1131"/>
            <a:ext cx="11961426" cy="6859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CA00B3-6191-3298-7DD7-E3162FD176B8}"/>
              </a:ext>
            </a:extLst>
          </p:cNvPr>
          <p:cNvSpPr txBox="1"/>
          <p:nvPr/>
        </p:nvSpPr>
        <p:spPr>
          <a:xfrm>
            <a:off x="535021" y="272374"/>
            <a:ext cx="99805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HMS Glory (1900)</a:t>
            </a:r>
          </a:p>
        </p:txBody>
      </p:sp>
    </p:spTree>
    <p:extLst>
      <p:ext uri="{BB962C8B-B14F-4D97-AF65-F5344CB8AC3E}">
        <p14:creationId xmlns:p14="http://schemas.microsoft.com/office/powerpoint/2010/main" val="69689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large ship in the water&#10;&#10;Description automatically generated">
            <a:extLst>
              <a:ext uri="{FF2B5EF4-FFF2-40B4-BE49-F238E27FC236}">
                <a16:creationId xmlns:a16="http://schemas.microsoft.com/office/drawing/2014/main" id="{E0532F20-7AFC-EBAF-2E31-9A417B1EE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813756-7F4F-DA17-81CC-81AB508EA331}"/>
              </a:ext>
            </a:extLst>
          </p:cNvPr>
          <p:cNvSpPr txBox="1"/>
          <p:nvPr/>
        </p:nvSpPr>
        <p:spPr>
          <a:xfrm>
            <a:off x="535021" y="272374"/>
            <a:ext cx="99805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HMS Invincible (1907)</a:t>
            </a:r>
          </a:p>
        </p:txBody>
      </p:sp>
    </p:spTree>
    <p:extLst>
      <p:ext uri="{BB962C8B-B14F-4D97-AF65-F5344CB8AC3E}">
        <p14:creationId xmlns:p14="http://schemas.microsoft.com/office/powerpoint/2010/main" val="742259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large ship in the water&#10;&#10;Description automatically generated">
            <a:extLst>
              <a:ext uri="{FF2B5EF4-FFF2-40B4-BE49-F238E27FC236}">
                <a16:creationId xmlns:a16="http://schemas.microsoft.com/office/drawing/2014/main" id="{202E9A53-E90A-CC56-B0E5-78CD7B80E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2" b="25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DA3EB-2140-96ED-AAF7-8215E54DB199}"/>
              </a:ext>
            </a:extLst>
          </p:cNvPr>
          <p:cNvSpPr txBox="1"/>
          <p:nvPr/>
        </p:nvSpPr>
        <p:spPr>
          <a:xfrm>
            <a:off x="593387" y="165370"/>
            <a:ext cx="4620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HMS Renown (1916)</a:t>
            </a:r>
          </a:p>
        </p:txBody>
      </p:sp>
    </p:spTree>
    <p:extLst>
      <p:ext uri="{BB962C8B-B14F-4D97-AF65-F5344CB8AC3E}">
        <p14:creationId xmlns:p14="http://schemas.microsoft.com/office/powerpoint/2010/main" val="3248556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hip in the water&#10;&#10;Description automatically generated">
            <a:extLst>
              <a:ext uri="{FF2B5EF4-FFF2-40B4-BE49-F238E27FC236}">
                <a16:creationId xmlns:a16="http://schemas.microsoft.com/office/drawing/2014/main" id="{542342F2-DCBC-7A79-91B9-69D8168FC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650E66-2733-DF45-E0C8-4570BE9F49B5}"/>
              </a:ext>
            </a:extLst>
          </p:cNvPr>
          <p:cNvSpPr txBox="1"/>
          <p:nvPr/>
        </p:nvSpPr>
        <p:spPr>
          <a:xfrm>
            <a:off x="593387" y="165370"/>
            <a:ext cx="4620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HMS Renown (1939)</a:t>
            </a:r>
          </a:p>
        </p:txBody>
      </p:sp>
    </p:spTree>
    <p:extLst>
      <p:ext uri="{BB962C8B-B14F-4D97-AF65-F5344CB8AC3E}">
        <p14:creationId xmlns:p14="http://schemas.microsoft.com/office/powerpoint/2010/main" val="654626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AAD5C-23E8-58B6-FC93-B7640CDF4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Duration of the Transatlantic crossing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23286-0CEB-871B-A953-E56670648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1620 66 days - Mayflower</a:t>
            </a:r>
          </a:p>
          <a:p>
            <a:r>
              <a:rPr lang="en-GB" dirty="0"/>
              <a:t>1838 16 days – PS Great Western </a:t>
            </a:r>
          </a:p>
          <a:p>
            <a:r>
              <a:rPr lang="en-GB" dirty="0"/>
              <a:t>1860 11 days – screw and paddles and massive SS Great Eastern </a:t>
            </a:r>
          </a:p>
          <a:p>
            <a:r>
              <a:rPr lang="en-GB" dirty="0"/>
              <a:t>1872 7 days 23 hours – single screw SS Adriatic</a:t>
            </a:r>
          </a:p>
          <a:p>
            <a:r>
              <a:rPr lang="en-GB" dirty="0"/>
              <a:t>1889 5 days 19 hours – Twin Screw SS City of Paris</a:t>
            </a:r>
          </a:p>
          <a:p>
            <a:r>
              <a:rPr lang="en-GB" dirty="0"/>
              <a:t>1907 4 days 20 hours – Steam turbine RMS Lusitania</a:t>
            </a:r>
          </a:p>
          <a:p>
            <a:r>
              <a:rPr lang="en-GB" dirty="0"/>
              <a:t>1929 4 days 3 hours – Bulbous bow SS Bremen</a:t>
            </a:r>
          </a:p>
          <a:p>
            <a:r>
              <a:rPr lang="en-GB" dirty="0"/>
              <a:t>1936 4 days – Yarrow boiler RMS Queen 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EBBA07-6863-D521-EABC-B716DC02D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314" y="-24993"/>
            <a:ext cx="5928686" cy="3955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06696-28FC-B25B-8F36-CDCB5C27A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460" y="-81605"/>
            <a:ext cx="6687785" cy="4298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19127-C021-11CF-9271-E903A8A53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75" y="-15468"/>
            <a:ext cx="6448425" cy="4816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E1DB9D-CB5A-4983-FAA4-971A05043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374" y="-9525"/>
            <a:ext cx="8619862" cy="5430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B5210-CFDC-9BF7-5AEC-EA84F4C27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788" y="2310976"/>
            <a:ext cx="7034212" cy="4547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12C203-1076-19D6-3CCE-DA672FAF3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5" y="2716969"/>
            <a:ext cx="5531261" cy="3945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A8E521-A087-C041-2A6A-42263AA8A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203836"/>
            <a:ext cx="7810500" cy="3656508"/>
          </a:xfrm>
          <a:prstGeom prst="rect">
            <a:avLst/>
          </a:prstGeom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93E9F07-F810-653E-9F02-0B0B9F9A7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-9525"/>
            <a:ext cx="5457825" cy="336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97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D21B39AD-C3AE-E1F4-E050-E9F1A6746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8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D8912-53C1-D951-F1EA-DD23FD3C0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327B7-0D98-1223-31F9-C6C0E55F6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444" y="0"/>
            <a:ext cx="12772444" cy="8636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9C176F9-CCE2-71EC-8583-4CCB0E8730E1}"/>
              </a:ext>
            </a:extLst>
          </p:cNvPr>
          <p:cNvSpPr txBox="1">
            <a:spLocks/>
          </p:cNvSpPr>
          <p:nvPr/>
        </p:nvSpPr>
        <p:spPr>
          <a:xfrm>
            <a:off x="1104900" y="190420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dirty="0">
                <a:solidFill>
                  <a:schemeClr val="bg1"/>
                </a:solidFill>
              </a:rPr>
              <a:t>Engineering and boiler types</a:t>
            </a:r>
          </a:p>
        </p:txBody>
      </p:sp>
    </p:spTree>
    <p:extLst>
      <p:ext uri="{BB962C8B-B14F-4D97-AF65-F5344CB8AC3E}">
        <p14:creationId xmlns:p14="http://schemas.microsoft.com/office/powerpoint/2010/main" val="302606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B3EEAE-A121-835A-3DE8-FD72B16DC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444" y="0"/>
            <a:ext cx="12772444" cy="86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DF309A-31FB-F56A-9F81-10682E859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6D9AF-7B90-A408-94C6-54A1F2E85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630237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History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- Naval History of evolution 1812-1945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Engineering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Evolution</a:t>
            </a:r>
          </a:p>
          <a:p>
            <a:pPr>
              <a:buFontTx/>
              <a:buChar char="-"/>
            </a:pPr>
            <a:r>
              <a:rPr lang="en-GB" dirty="0">
                <a:solidFill>
                  <a:schemeClr val="bg1"/>
                </a:solidFill>
              </a:rPr>
              <a:t>Types parts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Diving Boilers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-Short look at researching wrecks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-Details about specific wrecks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74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59B45-A612-7D44-0462-E1D57B403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Boiler topics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F423A-79E5-93B2-9D14-4B680ECDC12E}"/>
              </a:ext>
            </a:extLst>
          </p:cNvPr>
          <p:cNvSpPr txBox="1"/>
          <p:nvPr/>
        </p:nvSpPr>
        <p:spPr>
          <a:xfrm>
            <a:off x="1152525" y="1857375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Haystack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9B2FA8-E3AD-B0B1-96D4-787DAC3AECC0}"/>
              </a:ext>
            </a:extLst>
          </p:cNvPr>
          <p:cNvSpPr txBox="1"/>
          <p:nvPr/>
        </p:nvSpPr>
        <p:spPr>
          <a:xfrm>
            <a:off x="5295900" y="3429000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Flued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B6B34-864F-3A80-1261-B54DA207142D}"/>
              </a:ext>
            </a:extLst>
          </p:cNvPr>
          <p:cNvSpPr txBox="1"/>
          <p:nvPr/>
        </p:nvSpPr>
        <p:spPr>
          <a:xfrm>
            <a:off x="2533650" y="4171950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Fire-tube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46238-ED9F-86C8-D3DE-DB17591FDF12}"/>
              </a:ext>
            </a:extLst>
          </p:cNvPr>
          <p:cNvSpPr txBox="1"/>
          <p:nvPr/>
        </p:nvSpPr>
        <p:spPr>
          <a:xfrm>
            <a:off x="7224714" y="1731407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Water-tube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529CB-67FE-F90F-FAEF-106E713C002C}"/>
              </a:ext>
            </a:extLst>
          </p:cNvPr>
          <p:cNvSpPr txBox="1"/>
          <p:nvPr/>
        </p:nvSpPr>
        <p:spPr>
          <a:xfrm>
            <a:off x="7415214" y="2834283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Small-tubed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D39E4-1164-0D0C-BBEE-6086DE45C106}"/>
              </a:ext>
            </a:extLst>
          </p:cNvPr>
          <p:cNvSpPr txBox="1"/>
          <p:nvPr/>
        </p:nvSpPr>
        <p:spPr>
          <a:xfrm>
            <a:off x="4824412" y="4964192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Pre-Heater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30CFE-F661-0637-81ED-B97175A25B9B}"/>
              </a:ext>
            </a:extLst>
          </p:cNvPr>
          <p:cNvSpPr txBox="1"/>
          <p:nvPr/>
        </p:nvSpPr>
        <p:spPr>
          <a:xfrm>
            <a:off x="3505199" y="3066216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Economiser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B02050-B855-755C-5D3E-40B9166B6740}"/>
              </a:ext>
            </a:extLst>
          </p:cNvPr>
          <p:cNvSpPr txBox="1"/>
          <p:nvPr/>
        </p:nvSpPr>
        <p:spPr>
          <a:xfrm>
            <a:off x="3505198" y="2156757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Superheater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55D65C-EFCA-EE7D-528E-A525599B2E40}"/>
              </a:ext>
            </a:extLst>
          </p:cNvPr>
          <p:cNvSpPr txBox="1"/>
          <p:nvPr/>
        </p:nvSpPr>
        <p:spPr>
          <a:xfrm>
            <a:off x="7153273" y="4701243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Induced draught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8C65F6-99CC-1CAA-2EB7-4232BEBF332F}"/>
              </a:ext>
            </a:extLst>
          </p:cNvPr>
          <p:cNvSpPr txBox="1"/>
          <p:nvPr/>
        </p:nvSpPr>
        <p:spPr>
          <a:xfrm>
            <a:off x="6372223" y="3514607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Forced draught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0A4179-84BD-5402-55D1-99EE85F8C4EE}"/>
              </a:ext>
            </a:extLst>
          </p:cNvPr>
          <p:cNvSpPr txBox="1"/>
          <p:nvPr/>
        </p:nvSpPr>
        <p:spPr>
          <a:xfrm>
            <a:off x="5076825" y="2456884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Balanced draught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B8CFA1-BC7A-0997-3247-A275E363E614}"/>
              </a:ext>
            </a:extLst>
          </p:cNvPr>
          <p:cNvSpPr txBox="1"/>
          <p:nvPr/>
        </p:nvSpPr>
        <p:spPr>
          <a:xfrm>
            <a:off x="1066800" y="3105745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Coal-fired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CB49EE-62FC-F162-2A75-41631207B7C3}"/>
              </a:ext>
            </a:extLst>
          </p:cNvPr>
          <p:cNvSpPr txBox="1"/>
          <p:nvPr/>
        </p:nvSpPr>
        <p:spPr>
          <a:xfrm>
            <a:off x="1152525" y="3638847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Oil-fired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54DE1E-EC3E-7B5F-9E4C-5F3C421F5507}"/>
              </a:ext>
            </a:extLst>
          </p:cNvPr>
          <p:cNvSpPr txBox="1"/>
          <p:nvPr/>
        </p:nvSpPr>
        <p:spPr>
          <a:xfrm>
            <a:off x="1638300" y="4964192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Diesel engines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22F107-FBAA-58B8-F2FE-2FE5BEA61122}"/>
              </a:ext>
            </a:extLst>
          </p:cNvPr>
          <p:cNvSpPr txBox="1"/>
          <p:nvPr/>
        </p:nvSpPr>
        <p:spPr>
          <a:xfrm>
            <a:off x="2909887" y="5497295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Gas turbines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B1963C-2D53-7DBE-7929-F663FB5DF93E}"/>
              </a:ext>
            </a:extLst>
          </p:cNvPr>
          <p:cNvSpPr txBox="1"/>
          <p:nvPr/>
        </p:nvSpPr>
        <p:spPr>
          <a:xfrm>
            <a:off x="5453062" y="5381567"/>
            <a:ext cx="2543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Nuclear PWR (pressurised water reactor)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22F3D4-1D54-6442-B98F-FD8453FF5A6E}"/>
              </a:ext>
            </a:extLst>
          </p:cNvPr>
          <p:cNvSpPr txBox="1"/>
          <p:nvPr/>
        </p:nvSpPr>
        <p:spPr>
          <a:xfrm>
            <a:off x="8810625" y="5108436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Brick laying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A3132B-FABE-B412-2CE4-E52B4227D908}"/>
              </a:ext>
            </a:extLst>
          </p:cNvPr>
          <p:cNvSpPr txBox="1"/>
          <p:nvPr/>
        </p:nvSpPr>
        <p:spPr>
          <a:xfrm>
            <a:off x="8915398" y="3928766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Three-drum boiler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EAD725-BB68-A1A8-27B5-FF119A354210}"/>
              </a:ext>
            </a:extLst>
          </p:cNvPr>
          <p:cNvSpPr txBox="1"/>
          <p:nvPr/>
        </p:nvSpPr>
        <p:spPr>
          <a:xfrm>
            <a:off x="8582025" y="3054786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High-pressure boiler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57D2A4-6A7C-6F54-3841-4E4163E78F13}"/>
              </a:ext>
            </a:extLst>
          </p:cNvPr>
          <p:cNvSpPr txBox="1"/>
          <p:nvPr/>
        </p:nvSpPr>
        <p:spPr>
          <a:xfrm>
            <a:off x="4681539" y="1777631"/>
            <a:ext cx="254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Expansion engines VS Turbines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E6C406-07C6-3EAD-3F2E-782323350FB6}"/>
              </a:ext>
            </a:extLst>
          </p:cNvPr>
          <p:cNvSpPr txBox="1"/>
          <p:nvPr/>
        </p:nvSpPr>
        <p:spPr>
          <a:xfrm>
            <a:off x="1550191" y="2439649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Turbo-electric drive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4301F9-29E9-2130-65AA-2CE7FF67E3EE}"/>
              </a:ext>
            </a:extLst>
          </p:cNvPr>
          <p:cNvSpPr txBox="1"/>
          <p:nvPr/>
        </p:nvSpPr>
        <p:spPr>
          <a:xfrm>
            <a:off x="1702591" y="2592049"/>
            <a:ext cx="254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Saturated VS Superheated steam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CD6BD9-9A71-DEC7-AF7E-A67F729A6010}"/>
              </a:ext>
            </a:extLst>
          </p:cNvPr>
          <p:cNvSpPr txBox="1"/>
          <p:nvPr/>
        </p:nvSpPr>
        <p:spPr>
          <a:xfrm>
            <a:off x="4452936" y="4046578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Condenser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8867A9-2C72-0C8D-AC5A-D06B4EED238E}"/>
              </a:ext>
            </a:extLst>
          </p:cNvPr>
          <p:cNvSpPr txBox="1"/>
          <p:nvPr/>
        </p:nvSpPr>
        <p:spPr>
          <a:xfrm>
            <a:off x="2752725" y="4555033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Funnels &amp; trunking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2EC9A4-BA52-A7E8-03BF-1DBA62094804}"/>
              </a:ext>
            </a:extLst>
          </p:cNvPr>
          <p:cNvSpPr txBox="1"/>
          <p:nvPr/>
        </p:nvSpPr>
        <p:spPr>
          <a:xfrm>
            <a:off x="1702591" y="5716430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Stoking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F6C00A-8CBF-5958-A573-43C91D6E78F5}"/>
              </a:ext>
            </a:extLst>
          </p:cNvPr>
          <p:cNvSpPr txBox="1"/>
          <p:nvPr/>
        </p:nvSpPr>
        <p:spPr>
          <a:xfrm>
            <a:off x="3136106" y="5145108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Auxiliary uses of steam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41096E-3986-45DB-B3B1-986C56D2030E}"/>
              </a:ext>
            </a:extLst>
          </p:cNvPr>
          <p:cNvSpPr txBox="1"/>
          <p:nvPr/>
        </p:nvSpPr>
        <p:spPr>
          <a:xfrm>
            <a:off x="2678906" y="6044445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Once-Through Boiler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1F0AE-13F2-EEAA-FA1C-7CB422086BAB}"/>
              </a:ext>
            </a:extLst>
          </p:cNvPr>
          <p:cNvSpPr txBox="1"/>
          <p:nvPr/>
        </p:nvSpPr>
        <p:spPr>
          <a:xfrm>
            <a:off x="6955630" y="5966162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Boiler Maintenance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90194-6C87-9CF4-4AFE-D438DDFC8724}"/>
              </a:ext>
            </a:extLst>
          </p:cNvPr>
          <p:cNvSpPr txBox="1"/>
          <p:nvPr/>
        </p:nvSpPr>
        <p:spPr>
          <a:xfrm>
            <a:off x="1952625" y="3480078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Auxiliary Boilers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BD9544-BACF-8B8E-F583-DD172DE77B99}"/>
              </a:ext>
            </a:extLst>
          </p:cNvPr>
          <p:cNvSpPr txBox="1"/>
          <p:nvPr/>
        </p:nvSpPr>
        <p:spPr>
          <a:xfrm>
            <a:off x="745330" y="4376172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Boiler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7EF721-33C4-5498-70BA-322E3E2F9AA7}"/>
              </a:ext>
            </a:extLst>
          </p:cNvPr>
          <p:cNvSpPr txBox="1"/>
          <p:nvPr/>
        </p:nvSpPr>
        <p:spPr>
          <a:xfrm>
            <a:off x="7415213" y="5514916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Soot Blowers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B862BA-2DCC-8F47-003F-DBAE335B1F31}"/>
              </a:ext>
            </a:extLst>
          </p:cNvPr>
          <p:cNvSpPr txBox="1"/>
          <p:nvPr/>
        </p:nvSpPr>
        <p:spPr>
          <a:xfrm>
            <a:off x="5724523" y="4304321"/>
            <a:ext cx="254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Boiler room placement</a:t>
            </a:r>
          </a:p>
        </p:txBody>
      </p:sp>
    </p:spTree>
    <p:extLst>
      <p:ext uri="{BB962C8B-B14F-4D97-AF65-F5344CB8AC3E}">
        <p14:creationId xmlns:p14="http://schemas.microsoft.com/office/powerpoint/2010/main" val="241570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" grpId="0"/>
      <p:bldP spid="9" grpId="0"/>
      <p:bldP spid="28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ick oven&#10;&#10;Description automatically generated">
            <a:extLst>
              <a:ext uri="{FF2B5EF4-FFF2-40B4-BE49-F238E27FC236}">
                <a16:creationId xmlns:a16="http://schemas.microsoft.com/office/drawing/2014/main" id="{165E13E7-5BFD-B3C6-A2D6-E244E78C9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672" r="69" b="4455"/>
          <a:stretch/>
        </p:blipFill>
        <p:spPr>
          <a:xfrm>
            <a:off x="3244082" y="-11735"/>
            <a:ext cx="5703835" cy="6881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0E81A-8721-1258-FC4E-88AB17BDB658}"/>
              </a:ext>
            </a:extLst>
          </p:cNvPr>
          <p:cNvSpPr txBox="1"/>
          <p:nvPr/>
        </p:nvSpPr>
        <p:spPr>
          <a:xfrm>
            <a:off x="593387" y="165370"/>
            <a:ext cx="46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Haystack boiler</a:t>
            </a:r>
          </a:p>
        </p:txBody>
      </p:sp>
    </p:spTree>
    <p:extLst>
      <p:ext uri="{BB962C8B-B14F-4D97-AF65-F5344CB8AC3E}">
        <p14:creationId xmlns:p14="http://schemas.microsoft.com/office/powerpoint/2010/main" val="1202292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drawing of a steam locomotive&#10;&#10;Description automatically generated">
            <a:extLst>
              <a:ext uri="{FF2B5EF4-FFF2-40B4-BE49-F238E27FC236}">
                <a16:creationId xmlns:a16="http://schemas.microsoft.com/office/drawing/2014/main" id="{86A5C3A4-AAB0-86BF-7729-C600B4931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94" y="0"/>
            <a:ext cx="940841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7276E1-4E1F-6145-3D92-70C6EB9B0496}"/>
              </a:ext>
            </a:extLst>
          </p:cNvPr>
          <p:cNvSpPr txBox="1"/>
          <p:nvPr/>
        </p:nvSpPr>
        <p:spPr>
          <a:xfrm>
            <a:off x="593387" y="165370"/>
            <a:ext cx="46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Flued boiler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51224-4B7B-8307-124D-5504D59C3808}"/>
              </a:ext>
            </a:extLst>
          </p:cNvPr>
          <p:cNvSpPr txBox="1"/>
          <p:nvPr/>
        </p:nvSpPr>
        <p:spPr>
          <a:xfrm>
            <a:off x="213224" y="6200187"/>
            <a:ext cx="4620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Lancashire Boiler</a:t>
            </a:r>
          </a:p>
        </p:txBody>
      </p:sp>
    </p:spTree>
    <p:extLst>
      <p:ext uri="{BB962C8B-B14F-4D97-AF65-F5344CB8AC3E}">
        <p14:creationId xmlns:p14="http://schemas.microsoft.com/office/powerpoint/2010/main" val="1178252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metal object with multiple holes&#10;&#10;Description automatically generated with medium confidence">
            <a:extLst>
              <a:ext uri="{FF2B5EF4-FFF2-40B4-BE49-F238E27FC236}">
                <a16:creationId xmlns:a16="http://schemas.microsoft.com/office/drawing/2014/main" id="{CAC2BD44-B792-B229-9926-6F683EAD9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49" y="0"/>
            <a:ext cx="688489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DEB8B-3DB4-F988-04C1-73E63E0FC1BB}"/>
              </a:ext>
            </a:extLst>
          </p:cNvPr>
          <p:cNvSpPr txBox="1"/>
          <p:nvPr/>
        </p:nvSpPr>
        <p:spPr>
          <a:xfrm>
            <a:off x="593387" y="165370"/>
            <a:ext cx="462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Fire-tubed boiler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47A1F-DAF0-0670-9289-2A8B5F4254DD}"/>
              </a:ext>
            </a:extLst>
          </p:cNvPr>
          <p:cNvSpPr txBox="1"/>
          <p:nvPr/>
        </p:nvSpPr>
        <p:spPr>
          <a:xfrm>
            <a:off x="213224" y="6200187"/>
            <a:ext cx="4620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Scotch Boiler</a:t>
            </a:r>
          </a:p>
        </p:txBody>
      </p:sp>
    </p:spTree>
    <p:extLst>
      <p:ext uri="{BB962C8B-B14F-4D97-AF65-F5344CB8AC3E}">
        <p14:creationId xmlns:p14="http://schemas.microsoft.com/office/powerpoint/2010/main" val="1542011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chine&#10;&#10;Description automatically generated">
            <a:extLst>
              <a:ext uri="{FF2B5EF4-FFF2-40B4-BE49-F238E27FC236}">
                <a16:creationId xmlns:a16="http://schemas.microsoft.com/office/drawing/2014/main" id="{7C1E68C6-F807-7E3F-EAC0-4D9382A29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" b="3281"/>
          <a:stretch/>
        </p:blipFill>
        <p:spPr>
          <a:xfrm>
            <a:off x="1459846" y="-2403"/>
            <a:ext cx="927230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DC9AA0-1548-F65B-2364-B5BB94170931}"/>
              </a:ext>
            </a:extLst>
          </p:cNvPr>
          <p:cNvSpPr txBox="1"/>
          <p:nvPr/>
        </p:nvSpPr>
        <p:spPr>
          <a:xfrm>
            <a:off x="0" y="6363154"/>
            <a:ext cx="4620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Fire-tubed boiler</a:t>
            </a:r>
          </a:p>
        </p:txBody>
      </p:sp>
    </p:spTree>
    <p:extLst>
      <p:ext uri="{BB962C8B-B14F-4D97-AF65-F5344CB8AC3E}">
        <p14:creationId xmlns:p14="http://schemas.microsoft.com/office/powerpoint/2010/main" val="1044698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und machine with pipes&#10;&#10;Description automatically generated with medium confidence">
            <a:extLst>
              <a:ext uri="{FF2B5EF4-FFF2-40B4-BE49-F238E27FC236}">
                <a16:creationId xmlns:a16="http://schemas.microsoft.com/office/drawing/2014/main" id="{6AE298DF-8997-0737-FC11-4E30E124E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714"/>
            <a:ext cx="4724400" cy="68562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B4C9AD-7FFB-BEF2-C4EB-E98399CFE8CD}"/>
              </a:ext>
            </a:extLst>
          </p:cNvPr>
          <p:cNvSpPr txBox="1"/>
          <p:nvPr/>
        </p:nvSpPr>
        <p:spPr>
          <a:xfrm>
            <a:off x="593387" y="165370"/>
            <a:ext cx="5131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Water-tubed boiler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77CA8-6505-C0EC-AAF3-1D3820D019FA}"/>
              </a:ext>
            </a:extLst>
          </p:cNvPr>
          <p:cNvSpPr txBox="1"/>
          <p:nvPr/>
        </p:nvSpPr>
        <p:spPr>
          <a:xfrm>
            <a:off x="213224" y="6200187"/>
            <a:ext cx="4620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Yarrow Boiler</a:t>
            </a:r>
          </a:p>
        </p:txBody>
      </p:sp>
    </p:spTree>
    <p:extLst>
      <p:ext uri="{BB962C8B-B14F-4D97-AF65-F5344CB8AC3E}">
        <p14:creationId xmlns:p14="http://schemas.microsoft.com/office/powerpoint/2010/main" val="2075262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machine&#10;&#10;Description automatically generated">
            <a:extLst>
              <a:ext uri="{FF2B5EF4-FFF2-40B4-BE49-F238E27FC236}">
                <a16:creationId xmlns:a16="http://schemas.microsoft.com/office/drawing/2014/main" id="{C7AA93EA-9C4B-ECC8-1197-3ED9F97F3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85" y="0"/>
            <a:ext cx="84002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7DFA4-6B00-CE2D-0954-7F4977F4C486}"/>
              </a:ext>
            </a:extLst>
          </p:cNvPr>
          <p:cNvSpPr txBox="1"/>
          <p:nvPr/>
        </p:nvSpPr>
        <p:spPr>
          <a:xfrm>
            <a:off x="593386" y="165370"/>
            <a:ext cx="5632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High-pressure oil-fired boiler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FBC0E4-A37D-858B-9ACC-B5390E0A1604}"/>
              </a:ext>
            </a:extLst>
          </p:cNvPr>
          <p:cNvSpPr txBox="1"/>
          <p:nvPr/>
        </p:nvSpPr>
        <p:spPr>
          <a:xfrm>
            <a:off x="213224" y="6200187"/>
            <a:ext cx="4620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Admiralty three-drum Boiler</a:t>
            </a:r>
          </a:p>
        </p:txBody>
      </p:sp>
    </p:spTree>
    <p:extLst>
      <p:ext uri="{BB962C8B-B14F-4D97-AF65-F5344CB8AC3E}">
        <p14:creationId xmlns:p14="http://schemas.microsoft.com/office/powerpoint/2010/main" val="377247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1B4A9E7F-3366-F347-1F4C-9460C1CCC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59" y="0"/>
            <a:ext cx="910828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CA357-F466-86AE-F343-8AAEB40B62C4}"/>
              </a:ext>
            </a:extLst>
          </p:cNvPr>
          <p:cNvSpPr txBox="1"/>
          <p:nvPr/>
        </p:nvSpPr>
        <p:spPr>
          <a:xfrm>
            <a:off x="213224" y="6200187"/>
            <a:ext cx="4620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Admiralty three-drum Boiler</a:t>
            </a:r>
          </a:p>
        </p:txBody>
      </p:sp>
    </p:spTree>
    <p:extLst>
      <p:ext uri="{BB962C8B-B14F-4D97-AF65-F5344CB8AC3E}">
        <p14:creationId xmlns:p14="http://schemas.microsoft.com/office/powerpoint/2010/main" val="2571938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4B62EE81-2E8C-BDFC-913C-E86C4EEB9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/>
          <a:stretch/>
        </p:blipFill>
        <p:spPr>
          <a:xfrm rot="5400000">
            <a:off x="239926" y="-239926"/>
            <a:ext cx="6858000" cy="7337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4220D7-0217-1E92-21CA-284D2CAFE66C}"/>
              </a:ext>
            </a:extLst>
          </p:cNvPr>
          <p:cNvSpPr txBox="1"/>
          <p:nvPr/>
        </p:nvSpPr>
        <p:spPr>
          <a:xfrm>
            <a:off x="213224" y="6200187"/>
            <a:ext cx="54128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Babcock &amp; </a:t>
            </a:r>
            <a:r>
              <a:rPr lang="en-GB" sz="2600" dirty="0" err="1">
                <a:solidFill>
                  <a:srgbClr val="FF0000"/>
                </a:solidFill>
              </a:rPr>
              <a:t>wilcox</a:t>
            </a:r>
            <a:r>
              <a:rPr lang="en-GB" sz="2600" dirty="0">
                <a:solidFill>
                  <a:srgbClr val="FF0000"/>
                </a:solidFill>
              </a:rPr>
              <a:t> three-drum Boiler</a:t>
            </a:r>
          </a:p>
        </p:txBody>
      </p:sp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EF88C6F8-C8C0-34E0-5C62-371E477D8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4" r="73518"/>
          <a:stretch/>
        </p:blipFill>
        <p:spPr>
          <a:xfrm rot="5400000">
            <a:off x="7667268" y="-329418"/>
            <a:ext cx="3890514" cy="4549349"/>
          </a:xfrm>
          <a:prstGeom prst="rect">
            <a:avLst/>
          </a:prstGeom>
        </p:spPr>
      </p:pic>
      <p:pic>
        <p:nvPicPr>
          <p:cNvPr id="8" name="Picture 7" descr="A diagram of a machine&#10;&#10;Description automatically generated">
            <a:extLst>
              <a:ext uri="{FF2B5EF4-FFF2-40B4-BE49-F238E27FC236}">
                <a16:creationId xmlns:a16="http://schemas.microsoft.com/office/drawing/2014/main" id="{74C2CD26-5590-ADA7-DB98-F20498AF8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" t="26233" r="71933" b="40846"/>
          <a:stretch/>
        </p:blipFill>
        <p:spPr>
          <a:xfrm rot="5400000">
            <a:off x="7187996" y="4035857"/>
            <a:ext cx="2986513" cy="2686802"/>
          </a:xfrm>
          <a:prstGeom prst="rect">
            <a:avLst/>
          </a:prstGeom>
        </p:spPr>
      </p:pic>
      <p:pic>
        <p:nvPicPr>
          <p:cNvPr id="9" name="Picture 8" descr="A diagram of a machine&#10;&#10;Description automatically generated">
            <a:extLst>
              <a:ext uri="{FF2B5EF4-FFF2-40B4-BE49-F238E27FC236}">
                <a16:creationId xmlns:a16="http://schemas.microsoft.com/office/drawing/2014/main" id="{FA5554E6-CACA-3BBC-98BA-7EE888B6C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563" r="72559" b="73222"/>
          <a:stretch/>
        </p:blipFill>
        <p:spPr>
          <a:xfrm rot="5400000">
            <a:off x="9663560" y="4247096"/>
            <a:ext cx="2986513" cy="22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92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nuclear reactor&#10;&#10;Description automatically generated">
            <a:extLst>
              <a:ext uri="{FF2B5EF4-FFF2-40B4-BE49-F238E27FC236}">
                <a16:creationId xmlns:a16="http://schemas.microsoft.com/office/drawing/2014/main" id="{7EB562A7-5F6E-F6B1-21C2-4B5E5B363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1" r="2991" b="9592"/>
          <a:stretch/>
        </p:blipFill>
        <p:spPr>
          <a:xfrm>
            <a:off x="0" y="72645"/>
            <a:ext cx="12192000" cy="6712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3C0A82-716A-25E9-5A9E-FF2761CD2DDE}"/>
              </a:ext>
            </a:extLst>
          </p:cNvPr>
          <p:cNvSpPr txBox="1"/>
          <p:nvPr/>
        </p:nvSpPr>
        <p:spPr>
          <a:xfrm>
            <a:off x="213224" y="6200187"/>
            <a:ext cx="54128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PWR Reactor power unit</a:t>
            </a:r>
          </a:p>
        </p:txBody>
      </p:sp>
    </p:spTree>
    <p:extLst>
      <p:ext uri="{BB962C8B-B14F-4D97-AF65-F5344CB8AC3E}">
        <p14:creationId xmlns:p14="http://schemas.microsoft.com/office/powerpoint/2010/main" val="236631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hip with a flag on it&#10;&#10;Description automatically generated">
            <a:extLst>
              <a:ext uri="{FF2B5EF4-FFF2-40B4-BE49-F238E27FC236}">
                <a16:creationId xmlns:a16="http://schemas.microsoft.com/office/drawing/2014/main" id="{8436DDFB-65C3-E392-55CD-3E70C124D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38691" r="6480" b="5136"/>
          <a:stretch/>
        </p:blipFill>
        <p:spPr>
          <a:xfrm>
            <a:off x="8279" y="391885"/>
            <a:ext cx="12183721" cy="6074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646D82-81B9-9679-1320-7ACB961C11CA}"/>
              </a:ext>
            </a:extLst>
          </p:cNvPr>
          <p:cNvSpPr txBox="1"/>
          <p:nvPr/>
        </p:nvSpPr>
        <p:spPr>
          <a:xfrm>
            <a:off x="400050" y="120400"/>
            <a:ext cx="104013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USS Demologos/Fulton (1916)</a:t>
            </a:r>
            <a:r>
              <a:rPr lang="en-GB" sz="26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3806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F65CC1-8E3E-16A9-657C-D3A65F91F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444" y="0"/>
            <a:ext cx="12772444" cy="8636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DFA820-6A3B-F916-F040-A2B084818BAA}"/>
              </a:ext>
            </a:extLst>
          </p:cNvPr>
          <p:cNvSpPr txBox="1">
            <a:spLocks/>
          </p:cNvSpPr>
          <p:nvPr/>
        </p:nvSpPr>
        <p:spPr>
          <a:xfrm>
            <a:off x="1104900" y="190420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dirty="0">
                <a:solidFill>
                  <a:schemeClr val="bg1"/>
                </a:solidFill>
              </a:rPr>
              <a:t>Diving boilers</a:t>
            </a:r>
          </a:p>
        </p:txBody>
      </p:sp>
    </p:spTree>
    <p:extLst>
      <p:ext uri="{BB962C8B-B14F-4D97-AF65-F5344CB8AC3E}">
        <p14:creationId xmlns:p14="http://schemas.microsoft.com/office/powerpoint/2010/main" val="2836695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5B8F4-B996-2365-2BA0-CD39DA8E5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8703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27D0A-ABE0-A7EA-EF13-8FBBC7874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1188"/>
            <a:ext cx="6096528" cy="342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2848AC-C7A5-6742-6BF6-5AF49DF71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8703"/>
            <a:ext cx="6096528" cy="3429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354D1-7A82-5761-8C85-140153680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782"/>
            <a:ext cx="6096528" cy="342929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665E4CE-3BFD-8903-69B3-547FA2F7AD70}"/>
              </a:ext>
            </a:extLst>
          </p:cNvPr>
          <p:cNvSpPr/>
          <p:nvPr/>
        </p:nvSpPr>
        <p:spPr>
          <a:xfrm>
            <a:off x="5673789" y="3417990"/>
            <a:ext cx="432000" cy="43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F75ED3-C0C9-09EE-1F42-905310A83ECD}"/>
              </a:ext>
            </a:extLst>
          </p:cNvPr>
          <p:cNvSpPr/>
          <p:nvPr/>
        </p:nvSpPr>
        <p:spPr>
          <a:xfrm>
            <a:off x="10563225" y="628650"/>
            <a:ext cx="1028700" cy="4095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19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68E6AA-E80B-729E-C81E-46B5AF229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33" y="1934808"/>
            <a:ext cx="5105160" cy="4582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17B7D-82FB-1018-944F-96D077C5FBFD}"/>
              </a:ext>
            </a:extLst>
          </p:cNvPr>
          <p:cNvSpPr txBox="1"/>
          <p:nvPr/>
        </p:nvSpPr>
        <p:spPr>
          <a:xfrm>
            <a:off x="421433" y="340932"/>
            <a:ext cx="454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https://www.admiralty.co.uk/access-data/marine-data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FF8681C-1184-3B5E-3DB2-386379322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64" y="4856376"/>
            <a:ext cx="6502435" cy="175700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313980-BA4A-95FA-73E8-6C61093AC1FE}"/>
              </a:ext>
            </a:extLst>
          </p:cNvPr>
          <p:cNvCxnSpPr>
            <a:cxnSpLocks/>
          </p:cNvCxnSpPr>
          <p:nvPr/>
        </p:nvCxnSpPr>
        <p:spPr>
          <a:xfrm>
            <a:off x="5295900" y="5536642"/>
            <a:ext cx="52209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069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ble of information about a property&#10;&#10;Description automatically generated with medium confidence">
            <a:extLst>
              <a:ext uri="{FF2B5EF4-FFF2-40B4-BE49-F238E27FC236}">
                <a16:creationId xmlns:a16="http://schemas.microsoft.com/office/drawing/2014/main" id="{F50EC6CF-3EDF-8D5E-BE78-7D331F278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r="2542"/>
          <a:stretch/>
        </p:blipFill>
        <p:spPr>
          <a:xfrm>
            <a:off x="1516743" y="363944"/>
            <a:ext cx="9158514" cy="61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9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hip&#10;&#10;Description automatically generated">
            <a:extLst>
              <a:ext uri="{FF2B5EF4-FFF2-40B4-BE49-F238E27FC236}">
                <a16:creationId xmlns:a16="http://schemas.microsoft.com/office/drawing/2014/main" id="{ACDE04EB-7CCC-4661-C0FA-A16B8EA18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629"/>
            <a:ext cx="12192000" cy="5552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F4CB2-BEC0-084E-1E7C-311AC11DF36B}"/>
              </a:ext>
            </a:extLst>
          </p:cNvPr>
          <p:cNvSpPr txBox="1"/>
          <p:nvPr/>
        </p:nvSpPr>
        <p:spPr>
          <a:xfrm>
            <a:off x="261257" y="271305"/>
            <a:ext cx="493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https://hec.lrfoundation.org.uk/#</a:t>
            </a:r>
          </a:p>
        </p:txBody>
      </p:sp>
    </p:spTree>
    <p:extLst>
      <p:ext uri="{BB962C8B-B14F-4D97-AF65-F5344CB8AC3E}">
        <p14:creationId xmlns:p14="http://schemas.microsoft.com/office/powerpoint/2010/main" val="1698410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1BBE105-E4CC-77F4-83B6-2B6F19063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73"/>
            <a:ext cx="12192000" cy="574005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C0B81CA-6994-75F9-7C6B-28C5941CB0F5}"/>
              </a:ext>
            </a:extLst>
          </p:cNvPr>
          <p:cNvSpPr/>
          <p:nvPr/>
        </p:nvSpPr>
        <p:spPr>
          <a:xfrm>
            <a:off x="2261612" y="1513533"/>
            <a:ext cx="1800000" cy="180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317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print&#10;&#10;Description automatically generated">
            <a:extLst>
              <a:ext uri="{FF2B5EF4-FFF2-40B4-BE49-F238E27FC236}">
                <a16:creationId xmlns:a16="http://schemas.microsoft.com/office/drawing/2014/main" id="{C779DD46-63BF-34E7-A0F9-DF38144DA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6631" r="5334" b="49049"/>
          <a:stretch/>
        </p:blipFill>
        <p:spPr>
          <a:xfrm>
            <a:off x="0" y="1175656"/>
            <a:ext cx="12184753" cy="3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99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03179B-6503-E78F-8B8A-CE8C810C7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0"/>
            <a:ext cx="11264900" cy="686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BB3B87-A6DF-47E1-BEE1-C94246F90193}"/>
              </a:ext>
            </a:extLst>
          </p:cNvPr>
          <p:cNvCxnSpPr/>
          <p:nvPr/>
        </p:nvCxnSpPr>
        <p:spPr>
          <a:xfrm>
            <a:off x="7086600" y="1314450"/>
            <a:ext cx="17049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3552D-3098-75D8-11AA-97FEA9BD2110}"/>
              </a:ext>
            </a:extLst>
          </p:cNvPr>
          <p:cNvCxnSpPr>
            <a:cxnSpLocks/>
          </p:cNvCxnSpPr>
          <p:nvPr/>
        </p:nvCxnSpPr>
        <p:spPr>
          <a:xfrm>
            <a:off x="3028950" y="685800"/>
            <a:ext cx="8572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14FB43-BCF6-6631-1100-DE5D85661F8A}"/>
              </a:ext>
            </a:extLst>
          </p:cNvPr>
          <p:cNvCxnSpPr>
            <a:cxnSpLocks/>
          </p:cNvCxnSpPr>
          <p:nvPr/>
        </p:nvCxnSpPr>
        <p:spPr>
          <a:xfrm>
            <a:off x="1343025" y="1657350"/>
            <a:ext cx="20478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A994C0-5146-2DC3-0D35-2F8A48CF62A1}"/>
              </a:ext>
            </a:extLst>
          </p:cNvPr>
          <p:cNvCxnSpPr>
            <a:cxnSpLocks/>
          </p:cNvCxnSpPr>
          <p:nvPr/>
        </p:nvCxnSpPr>
        <p:spPr>
          <a:xfrm>
            <a:off x="4514850" y="1666875"/>
            <a:ext cx="838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FC1D26-7819-EFCB-89FE-077F23928DB7}"/>
              </a:ext>
            </a:extLst>
          </p:cNvPr>
          <p:cNvCxnSpPr>
            <a:cxnSpLocks/>
          </p:cNvCxnSpPr>
          <p:nvPr/>
        </p:nvCxnSpPr>
        <p:spPr>
          <a:xfrm>
            <a:off x="7381875" y="1981200"/>
            <a:ext cx="838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4E160F-B644-F542-422B-546D49BBB545}"/>
              </a:ext>
            </a:extLst>
          </p:cNvPr>
          <p:cNvCxnSpPr>
            <a:cxnSpLocks/>
          </p:cNvCxnSpPr>
          <p:nvPr/>
        </p:nvCxnSpPr>
        <p:spPr>
          <a:xfrm>
            <a:off x="8562975" y="1981200"/>
            <a:ext cx="838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E5FBF3-B39B-09FA-91E5-18697C97A2FF}"/>
              </a:ext>
            </a:extLst>
          </p:cNvPr>
          <p:cNvCxnSpPr>
            <a:cxnSpLocks/>
          </p:cNvCxnSpPr>
          <p:nvPr/>
        </p:nvCxnSpPr>
        <p:spPr>
          <a:xfrm>
            <a:off x="10801350" y="1981200"/>
            <a:ext cx="838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2A1922-BF3E-91BE-E8B8-A31ACABD6F52}"/>
              </a:ext>
            </a:extLst>
          </p:cNvPr>
          <p:cNvCxnSpPr>
            <a:cxnSpLocks/>
          </p:cNvCxnSpPr>
          <p:nvPr/>
        </p:nvCxnSpPr>
        <p:spPr>
          <a:xfrm>
            <a:off x="1200150" y="2276475"/>
            <a:ext cx="838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841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print of a machine with a diagram&#10;&#10;Description automatically generated with medium confidence">
            <a:extLst>
              <a:ext uri="{FF2B5EF4-FFF2-40B4-BE49-F238E27FC236}">
                <a16:creationId xmlns:a16="http://schemas.microsoft.com/office/drawing/2014/main" id="{A56F5981-EC9F-67A0-2A31-051BE8335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63" y="0"/>
            <a:ext cx="9877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02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4D3CC-B739-C425-FCD5-3F049ACD9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1FA84-77FE-F0FC-4B70-583C9BCE3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8703"/>
            <a:ext cx="6096528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6CC14F-78AF-58AE-39F3-3B8D95D72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1188"/>
            <a:ext cx="6096528" cy="3429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501A26-E02A-74E8-60A3-687B2FBA8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28703"/>
            <a:ext cx="6096528" cy="3429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445668-9AB7-D1F3-C4CB-F504BADC5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782"/>
            <a:ext cx="6096528" cy="342929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241A6E-33AB-A546-B13A-02506825DC0F}"/>
              </a:ext>
            </a:extLst>
          </p:cNvPr>
          <p:cNvSpPr/>
          <p:nvPr/>
        </p:nvSpPr>
        <p:spPr>
          <a:xfrm>
            <a:off x="3664014" y="3532290"/>
            <a:ext cx="432000" cy="43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934761-EAEC-8502-3553-58F1281013E3}"/>
              </a:ext>
            </a:extLst>
          </p:cNvPr>
          <p:cNvSpPr/>
          <p:nvPr/>
        </p:nvSpPr>
        <p:spPr>
          <a:xfrm>
            <a:off x="9144263" y="4552950"/>
            <a:ext cx="1323711" cy="4095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53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 on fire&#10;&#10;Description automatically generated">
            <a:extLst>
              <a:ext uri="{FF2B5EF4-FFF2-40B4-BE49-F238E27FC236}">
                <a16:creationId xmlns:a16="http://schemas.microsoft.com/office/drawing/2014/main" id="{5DBADB8A-12E0-9BAE-6E31-15F8924A6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2668" r="2381"/>
          <a:stretch/>
        </p:blipFill>
        <p:spPr>
          <a:xfrm>
            <a:off x="0" y="852511"/>
            <a:ext cx="12192000" cy="5152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C120C-EE7D-095F-0622-AC08D0271E71}"/>
              </a:ext>
            </a:extLst>
          </p:cNvPr>
          <p:cNvSpPr txBox="1"/>
          <p:nvPr/>
        </p:nvSpPr>
        <p:spPr>
          <a:xfrm>
            <a:off x="400050" y="120400"/>
            <a:ext cx="104013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USS Bonhomme Richard LHD-6 (1998)</a:t>
            </a:r>
            <a:endParaRPr lang="en-GB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540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ilitary ship in the water&#10;&#10;Description automatically generated">
            <a:extLst>
              <a:ext uri="{FF2B5EF4-FFF2-40B4-BE49-F238E27FC236}">
                <a16:creationId xmlns:a16="http://schemas.microsoft.com/office/drawing/2014/main" id="{7BB13115-2F68-1D95-E3CC-D6BF3F9B4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2" b="13863"/>
          <a:stretch/>
        </p:blipFill>
        <p:spPr>
          <a:xfrm>
            <a:off x="-82657" y="-29028"/>
            <a:ext cx="12357314" cy="6981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371961-5841-B843-0FDB-8D6527C48041}"/>
              </a:ext>
            </a:extLst>
          </p:cNvPr>
          <p:cNvSpPr txBox="1"/>
          <p:nvPr/>
        </p:nvSpPr>
        <p:spPr>
          <a:xfrm>
            <a:off x="1276350" y="180975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HMS Boxer</a:t>
            </a:r>
          </a:p>
        </p:txBody>
      </p:sp>
    </p:spTree>
    <p:extLst>
      <p:ext uri="{BB962C8B-B14F-4D97-AF65-F5344CB8AC3E}">
        <p14:creationId xmlns:p14="http://schemas.microsoft.com/office/powerpoint/2010/main" val="3727062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with flags on it&#10;&#10;AI-generated content may be incorrect.">
            <a:extLst>
              <a:ext uri="{FF2B5EF4-FFF2-40B4-BE49-F238E27FC236}">
                <a16:creationId xmlns:a16="http://schemas.microsoft.com/office/drawing/2014/main" id="{A703BA9D-0A99-FFD6-39E7-4DC786FA2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" y="160506"/>
            <a:ext cx="12125469" cy="6536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EF8F2-2E40-9E0D-6486-937520E9B5D6}"/>
              </a:ext>
            </a:extLst>
          </p:cNvPr>
          <p:cNvSpPr txBox="1"/>
          <p:nvPr/>
        </p:nvSpPr>
        <p:spPr>
          <a:xfrm>
            <a:off x="1276350" y="180975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HMS Spider (1887)</a:t>
            </a:r>
          </a:p>
        </p:txBody>
      </p:sp>
    </p:spTree>
    <p:extLst>
      <p:ext uri="{BB962C8B-B14F-4D97-AF65-F5344CB8AC3E}">
        <p14:creationId xmlns:p14="http://schemas.microsoft.com/office/powerpoint/2010/main" val="4156270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hip with people on it&#10;&#10;AI-generated content may be incorrect.">
            <a:extLst>
              <a:ext uri="{FF2B5EF4-FFF2-40B4-BE49-F238E27FC236}">
                <a16:creationId xmlns:a16="http://schemas.microsoft.com/office/drawing/2014/main" id="{B3812D09-7FEA-4D83-3738-F086D31F4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368299"/>
            <a:ext cx="12217400" cy="6108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8A5EE1-99FA-834E-EB28-35FD550DE885}"/>
              </a:ext>
            </a:extLst>
          </p:cNvPr>
          <p:cNvSpPr txBox="1"/>
          <p:nvPr/>
        </p:nvSpPr>
        <p:spPr>
          <a:xfrm>
            <a:off x="1276350" y="180975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MN </a:t>
            </a:r>
            <a:r>
              <a:rPr lang="en-GB" sz="2800" dirty="0" err="1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Ouragen</a:t>
            </a:r>
            <a:endParaRPr lang="en-GB" sz="2800" dirty="0">
              <a:solidFill>
                <a:srgbClr val="FF000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438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ship&#10;&#10;AI-generated content may be incorrect.">
            <a:extLst>
              <a:ext uri="{FF2B5EF4-FFF2-40B4-BE49-F238E27FC236}">
                <a16:creationId xmlns:a16="http://schemas.microsoft.com/office/drawing/2014/main" id="{8ED35071-8C26-E9A6-71E5-E9603F1FC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63436"/>
            <a:ext cx="9067800" cy="67311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9B9F85-CA02-2778-8927-FB8DF67C26D0}"/>
              </a:ext>
            </a:extLst>
          </p:cNvPr>
          <p:cNvSpPr txBox="1"/>
          <p:nvPr/>
        </p:nvSpPr>
        <p:spPr>
          <a:xfrm>
            <a:off x="1276350" y="180975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HMS </a:t>
            </a:r>
            <a:r>
              <a:rPr lang="en-GB" sz="2800" dirty="0" err="1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Havock</a:t>
            </a:r>
            <a:endParaRPr lang="en-GB" sz="2800" dirty="0">
              <a:solidFill>
                <a:srgbClr val="FF000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339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3D463-EEDB-9F87-AFF8-CB1CD95CA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ilitary ship in the water&#10;&#10;Description automatically generated">
            <a:extLst>
              <a:ext uri="{FF2B5EF4-FFF2-40B4-BE49-F238E27FC236}">
                <a16:creationId xmlns:a16="http://schemas.microsoft.com/office/drawing/2014/main" id="{BCC23FF7-C093-E9F2-A371-C2E1326DB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2" b="13863"/>
          <a:stretch/>
        </p:blipFill>
        <p:spPr>
          <a:xfrm>
            <a:off x="-82657" y="-29028"/>
            <a:ext cx="12357314" cy="6981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787DE4-9825-197B-B9D6-015DCC715DF1}"/>
              </a:ext>
            </a:extLst>
          </p:cNvPr>
          <p:cNvSpPr txBox="1"/>
          <p:nvPr/>
        </p:nvSpPr>
        <p:spPr>
          <a:xfrm>
            <a:off x="1276350" y="180975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HMS Boxer</a:t>
            </a:r>
          </a:p>
        </p:txBody>
      </p:sp>
    </p:spTree>
    <p:extLst>
      <p:ext uri="{BB962C8B-B14F-4D97-AF65-F5344CB8AC3E}">
        <p14:creationId xmlns:p14="http://schemas.microsoft.com/office/powerpoint/2010/main" val="22696305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48B92-6742-B58D-1958-6E020D4D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81" y="518946"/>
            <a:ext cx="10469238" cy="58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12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DE5C27-48E0-F3A0-E8AF-44CAABF21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787"/>
            <a:ext cx="6227163" cy="4162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67B11-42B0-1597-0EB7-1AAD6E660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148" y="1347788"/>
            <a:ext cx="6232852" cy="41624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3A590C-3DEF-548F-911E-3735CBD3BCC5}"/>
              </a:ext>
            </a:extLst>
          </p:cNvPr>
          <p:cNvCxnSpPr>
            <a:cxnSpLocks/>
          </p:cNvCxnSpPr>
          <p:nvPr/>
        </p:nvCxnSpPr>
        <p:spPr>
          <a:xfrm flipH="1" flipV="1">
            <a:off x="5959148" y="1347786"/>
            <a:ext cx="13027" cy="41624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25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chine&#10;&#10;AI-generated content may be incorrect.">
            <a:extLst>
              <a:ext uri="{FF2B5EF4-FFF2-40B4-BE49-F238E27FC236}">
                <a16:creationId xmlns:a16="http://schemas.microsoft.com/office/drawing/2014/main" id="{A5B0FA67-C527-CC6E-026D-8D760A68B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r="393" b="52222"/>
          <a:stretch/>
        </p:blipFill>
        <p:spPr>
          <a:xfrm>
            <a:off x="0" y="940291"/>
            <a:ext cx="5613400" cy="4678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548BFD-51FE-8A7C-0434-29D6C28C7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067" y="940291"/>
            <a:ext cx="7008933" cy="46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066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round machine with pipes&#10;&#10;Description automatically generated with medium confidence">
            <a:extLst>
              <a:ext uri="{FF2B5EF4-FFF2-40B4-BE49-F238E27FC236}">
                <a16:creationId xmlns:a16="http://schemas.microsoft.com/office/drawing/2014/main" id="{877E4F27-5AB5-162D-6B38-43C6CC100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4724400" cy="685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C37AD-3F08-B9B7-5483-697016AC8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936689"/>
            <a:ext cx="7467600" cy="498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19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F0988-1C88-AF9F-ED84-3FDE3A720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310" y="1895811"/>
            <a:ext cx="5628002" cy="3538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3CB697-7726-3098-ACF1-DE6112A32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82" y="1249938"/>
            <a:ext cx="3258005" cy="482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A1C201-7BB2-2C0E-4E3A-EE4652043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312" y="1173727"/>
            <a:ext cx="3458058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2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ainting of a ship in the water&#10;&#10;Description automatically generated">
            <a:extLst>
              <a:ext uri="{FF2B5EF4-FFF2-40B4-BE49-F238E27FC236}">
                <a16:creationId xmlns:a16="http://schemas.microsoft.com/office/drawing/2014/main" id="{3A314D56-0126-F9CF-D8F6-EDAAB068D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39265-DD0D-248F-457C-86C2C9639D7D}"/>
              </a:ext>
            </a:extLst>
          </p:cNvPr>
          <p:cNvSpPr txBox="1"/>
          <p:nvPr/>
        </p:nvSpPr>
        <p:spPr>
          <a:xfrm>
            <a:off x="400050" y="120400"/>
            <a:ext cx="104013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The Fighting Temeraire, </a:t>
            </a:r>
            <a:r>
              <a:rPr lang="en-GB" sz="2000" dirty="0">
                <a:solidFill>
                  <a:schemeClr val="bg1"/>
                </a:solidFill>
              </a:rPr>
              <a:t>tugged to her last berth to be broken up, 1838</a:t>
            </a:r>
            <a:endParaRPr lang="en-GB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780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EC6BD-4B1A-3096-0365-94A2BDDC1D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34"/>
          <a:stretch/>
        </p:blipFill>
        <p:spPr>
          <a:xfrm rot="16200000">
            <a:off x="2224125" y="-938179"/>
            <a:ext cx="6854753" cy="873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50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8EC80F-DD6B-29F8-E596-DBF65339B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182" y="1"/>
            <a:ext cx="8231635" cy="68579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3911AD6-893D-7ED8-F3FD-359FD54A996A}"/>
              </a:ext>
            </a:extLst>
          </p:cNvPr>
          <p:cNvCxnSpPr>
            <a:cxnSpLocks/>
          </p:cNvCxnSpPr>
          <p:nvPr/>
        </p:nvCxnSpPr>
        <p:spPr>
          <a:xfrm flipH="1">
            <a:off x="7977491" y="1743075"/>
            <a:ext cx="537859" cy="1534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53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D6A7E2-8578-6CA6-F8B0-F61C088446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28" t="2258" r="1905" b="1"/>
          <a:stretch/>
        </p:blipFill>
        <p:spPr>
          <a:xfrm>
            <a:off x="0" y="1042591"/>
            <a:ext cx="12192000" cy="4772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F6267-202B-5C40-508E-A299865C3BC6}"/>
              </a:ext>
            </a:extLst>
          </p:cNvPr>
          <p:cNvSpPr txBox="1"/>
          <p:nvPr/>
        </p:nvSpPr>
        <p:spPr>
          <a:xfrm>
            <a:off x="1276350" y="180975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HMS </a:t>
            </a:r>
            <a:r>
              <a:rPr lang="en-GB" sz="2800" dirty="0" err="1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Maori</a:t>
            </a:r>
            <a:endParaRPr lang="en-GB" sz="2800" dirty="0">
              <a:solidFill>
                <a:srgbClr val="FF0000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512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0DA480-3885-8468-5F03-65EA0B301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055"/>
            <a:ext cx="12192000" cy="364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812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687D0A-BC1C-FFA0-CB60-BB74461DF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76470"/>
            <a:ext cx="6663447" cy="42074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9ACA04-C5D3-BFC7-11FE-157679AA4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3167430"/>
            <a:ext cx="5191850" cy="3791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E05D3F-B926-767E-AEDA-46CA8EA7D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939" y="0"/>
            <a:ext cx="5992061" cy="444879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177FE9-EB88-5087-261D-96C133C5B952}"/>
              </a:ext>
            </a:extLst>
          </p:cNvPr>
          <p:cNvCxnSpPr>
            <a:cxnSpLocks/>
          </p:cNvCxnSpPr>
          <p:nvPr/>
        </p:nvCxnSpPr>
        <p:spPr>
          <a:xfrm flipV="1">
            <a:off x="4196876" y="2390775"/>
            <a:ext cx="4999093" cy="3554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AFFAEB-090D-CD6F-DA3E-58306C2918E3}"/>
              </a:ext>
            </a:extLst>
          </p:cNvPr>
          <p:cNvCxnSpPr>
            <a:cxnSpLocks/>
          </p:cNvCxnSpPr>
          <p:nvPr/>
        </p:nvCxnSpPr>
        <p:spPr>
          <a:xfrm flipV="1">
            <a:off x="3162367" y="771525"/>
            <a:ext cx="4276658" cy="17375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FD078F9-CB53-8602-5830-D84677B6F081}"/>
              </a:ext>
            </a:extLst>
          </p:cNvPr>
          <p:cNvCxnSpPr>
            <a:cxnSpLocks/>
          </p:cNvCxnSpPr>
          <p:nvPr/>
        </p:nvCxnSpPr>
        <p:spPr>
          <a:xfrm flipV="1">
            <a:off x="3411771" y="1257300"/>
            <a:ext cx="4259765" cy="37899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34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8ED913-D2A2-7F1B-58F8-F0D8CCDD4F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8" t="21493" r="24411" b="12394"/>
          <a:stretch/>
        </p:blipFill>
        <p:spPr>
          <a:xfrm>
            <a:off x="0" y="0"/>
            <a:ext cx="12192000" cy="3348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54A088-3174-E374-D5D1-497030399C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3577" r="-687" b="13889"/>
          <a:stretch/>
        </p:blipFill>
        <p:spPr>
          <a:xfrm>
            <a:off x="0" y="3584350"/>
            <a:ext cx="12293600" cy="32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295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E4F582B-E400-5A2D-7044-AE613E2AA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948" y="0"/>
            <a:ext cx="12549895" cy="761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0DC19-7439-538E-6215-39A2560ADBEA}"/>
              </a:ext>
            </a:extLst>
          </p:cNvPr>
          <p:cNvSpPr txBox="1"/>
          <p:nvPr/>
        </p:nvSpPr>
        <p:spPr>
          <a:xfrm>
            <a:off x="0" y="6858000"/>
            <a:ext cx="54128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HMS Mashona</a:t>
            </a:r>
          </a:p>
        </p:txBody>
      </p:sp>
    </p:spTree>
    <p:extLst>
      <p:ext uri="{BB962C8B-B14F-4D97-AF65-F5344CB8AC3E}">
        <p14:creationId xmlns:p14="http://schemas.microsoft.com/office/powerpoint/2010/main" val="37388336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27E26-5463-B496-4794-61A3FC3B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4F623-9585-EFF8-4157-9B702533A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6A20DAF7-0432-3E1F-73BD-ABE832EF7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7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7EA7B9-3E66-7B7B-16A5-EE39CF383659}"/>
              </a:ext>
            </a:extLst>
          </p:cNvPr>
          <p:cNvSpPr txBox="1"/>
          <p:nvPr/>
        </p:nvSpPr>
        <p:spPr>
          <a:xfrm>
            <a:off x="0" y="535467"/>
            <a:ext cx="54128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KMS Bismarck (1940)</a:t>
            </a:r>
          </a:p>
        </p:txBody>
      </p:sp>
    </p:spTree>
    <p:extLst>
      <p:ext uri="{BB962C8B-B14F-4D97-AF65-F5344CB8AC3E}">
        <p14:creationId xmlns:p14="http://schemas.microsoft.com/office/powerpoint/2010/main" val="725108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063EE-FA76-5FD2-6203-4F9425D6B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BF8789-C436-CF9B-4EE1-C934A474A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444" y="0"/>
            <a:ext cx="12772444" cy="863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437381-170A-8659-E955-B5F43D517E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Maritime Boilers Lecture</a:t>
            </a:r>
          </a:p>
        </p:txBody>
      </p:sp>
    </p:spTree>
    <p:extLst>
      <p:ext uri="{BB962C8B-B14F-4D97-AF65-F5344CB8AC3E}">
        <p14:creationId xmlns:p14="http://schemas.microsoft.com/office/powerpoint/2010/main" val="278884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ships in the sea&#10;&#10;Description automatically generated">
            <a:extLst>
              <a:ext uri="{FF2B5EF4-FFF2-40B4-BE49-F238E27FC236}">
                <a16:creationId xmlns:a16="http://schemas.microsoft.com/office/drawing/2014/main" id="{0D5E8E1E-4FED-DAB7-BA62-C97AC38E0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2" y="0"/>
            <a:ext cx="11959455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5B474C-0A25-BE8A-93D7-E31FF33EE0D8}"/>
              </a:ext>
            </a:extLst>
          </p:cNvPr>
          <p:cNvCxnSpPr>
            <a:cxnSpLocks/>
          </p:cNvCxnSpPr>
          <p:nvPr/>
        </p:nvCxnSpPr>
        <p:spPr>
          <a:xfrm flipV="1">
            <a:off x="2962275" y="5457217"/>
            <a:ext cx="1385989" cy="8197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8B7F10-7888-F07A-5718-AED1D50872E1}"/>
              </a:ext>
            </a:extLst>
          </p:cNvPr>
          <p:cNvCxnSpPr>
            <a:cxnSpLocks/>
          </p:cNvCxnSpPr>
          <p:nvPr/>
        </p:nvCxnSpPr>
        <p:spPr>
          <a:xfrm flipH="1" flipV="1">
            <a:off x="7889492" y="5314342"/>
            <a:ext cx="1054383" cy="753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06FE3D-D354-5938-3188-6717A8CEF897}"/>
              </a:ext>
            </a:extLst>
          </p:cNvPr>
          <p:cNvCxnSpPr>
            <a:cxnSpLocks/>
          </p:cNvCxnSpPr>
          <p:nvPr/>
        </p:nvCxnSpPr>
        <p:spPr>
          <a:xfrm flipH="1" flipV="1">
            <a:off x="5597794" y="5252125"/>
            <a:ext cx="1054383" cy="7530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8C6EC6-BA35-A06B-B055-EDD089326796}"/>
              </a:ext>
            </a:extLst>
          </p:cNvPr>
          <p:cNvSpPr txBox="1"/>
          <p:nvPr/>
        </p:nvSpPr>
        <p:spPr>
          <a:xfrm>
            <a:off x="1905000" y="6210300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HMS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Temeraire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A1C9B-1935-A5E4-5143-E35328BE83A4}"/>
              </a:ext>
            </a:extLst>
          </p:cNvPr>
          <p:cNvSpPr txBox="1"/>
          <p:nvPr/>
        </p:nvSpPr>
        <p:spPr>
          <a:xfrm>
            <a:off x="7889492" y="6005208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HMS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Victory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060CC9-3C4D-FF8F-50A8-2D7068F6F36D}"/>
              </a:ext>
            </a:extLst>
          </p:cNvPr>
          <p:cNvSpPr txBox="1"/>
          <p:nvPr/>
        </p:nvSpPr>
        <p:spPr>
          <a:xfrm>
            <a:off x="5833963" y="6025634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MN Redoubtable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DFFD8C-36C2-E48E-08C8-A4FE499A05BD}"/>
              </a:ext>
            </a:extLst>
          </p:cNvPr>
          <p:cNvSpPr txBox="1"/>
          <p:nvPr/>
        </p:nvSpPr>
        <p:spPr>
          <a:xfrm>
            <a:off x="400050" y="120400"/>
            <a:ext cx="9039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The Battle of Trafalgar (1805)</a:t>
            </a:r>
          </a:p>
        </p:txBody>
      </p:sp>
    </p:spTree>
    <p:extLst>
      <p:ext uri="{BB962C8B-B14F-4D97-AF65-F5344CB8AC3E}">
        <p14:creationId xmlns:p14="http://schemas.microsoft.com/office/powerpoint/2010/main" val="362513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4BA93-167B-D140-B2C2-F1F0774EC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ship in the water&#10;&#10;Description automatically generated">
            <a:extLst>
              <a:ext uri="{FF2B5EF4-FFF2-40B4-BE49-F238E27FC236}">
                <a16:creationId xmlns:a16="http://schemas.microsoft.com/office/drawing/2014/main" id="{784674B3-5CC9-FC43-636A-B45F69885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1D738B-147D-FB7B-544C-6084F4A07AB2}"/>
              </a:ext>
            </a:extLst>
          </p:cNvPr>
          <p:cNvSpPr txBox="1"/>
          <p:nvPr/>
        </p:nvSpPr>
        <p:spPr>
          <a:xfrm>
            <a:off x="400050" y="120400"/>
            <a:ext cx="104013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The Fighting Temeraire, </a:t>
            </a:r>
            <a:r>
              <a:rPr lang="en-GB" sz="2000" dirty="0">
                <a:solidFill>
                  <a:schemeClr val="bg1"/>
                </a:solidFill>
              </a:rPr>
              <a:t>tugged to her last berth to be broken up, 1838</a:t>
            </a:r>
            <a:endParaRPr lang="en-GB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95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hip with a flag on it&#10;&#10;Description automatically generated">
            <a:extLst>
              <a:ext uri="{FF2B5EF4-FFF2-40B4-BE49-F238E27FC236}">
                <a16:creationId xmlns:a16="http://schemas.microsoft.com/office/drawing/2014/main" id="{111EDA26-DF99-A98C-C86B-DCA05B245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3" b="6381"/>
          <a:stretch/>
        </p:blipFill>
        <p:spPr>
          <a:xfrm>
            <a:off x="671431" y="0"/>
            <a:ext cx="108491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7F85A-C6DE-3D51-D91B-E35D83489484}"/>
              </a:ext>
            </a:extLst>
          </p:cNvPr>
          <p:cNvSpPr txBox="1"/>
          <p:nvPr/>
        </p:nvSpPr>
        <p:spPr>
          <a:xfrm>
            <a:off x="964185" y="71762"/>
            <a:ext cx="9039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</a:rPr>
              <a:t>The Napoleon At Toulon 1852</a:t>
            </a:r>
          </a:p>
        </p:txBody>
      </p:sp>
    </p:spTree>
    <p:extLst>
      <p:ext uri="{BB962C8B-B14F-4D97-AF65-F5344CB8AC3E}">
        <p14:creationId xmlns:p14="http://schemas.microsoft.com/office/powerpoint/2010/main" val="3835678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hip in the water&#10;&#10;Description automatically generated">
            <a:extLst>
              <a:ext uri="{FF2B5EF4-FFF2-40B4-BE49-F238E27FC236}">
                <a16:creationId xmlns:a16="http://schemas.microsoft.com/office/drawing/2014/main" id="{6FF27751-7DBE-7856-0984-4242CBD2B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b="19773"/>
          <a:stretch/>
        </p:blipFill>
        <p:spPr>
          <a:xfrm>
            <a:off x="0" y="4703"/>
            <a:ext cx="12192000" cy="6940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529E4F-8EA0-1D0D-08CA-168D4314D6DC}"/>
              </a:ext>
            </a:extLst>
          </p:cNvPr>
          <p:cNvSpPr txBox="1"/>
          <p:nvPr/>
        </p:nvSpPr>
        <p:spPr>
          <a:xfrm>
            <a:off x="535021" y="272374"/>
            <a:ext cx="99805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FF0000"/>
                </a:solidFill>
              </a:rPr>
              <a:t>HMS Warrior (1861)</a:t>
            </a:r>
          </a:p>
        </p:txBody>
      </p:sp>
    </p:spTree>
    <p:extLst>
      <p:ext uri="{BB962C8B-B14F-4D97-AF65-F5344CB8AC3E}">
        <p14:creationId xmlns:p14="http://schemas.microsoft.com/office/powerpoint/2010/main" val="893680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368</Words>
  <Application>Microsoft Office PowerPoint</Application>
  <PresentationFormat>Widescreen</PresentationFormat>
  <Paragraphs>99</Paragraphs>
  <Slides>58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Aptos</vt:lpstr>
      <vt:lpstr>Aptos Display</vt:lpstr>
      <vt:lpstr>Arial</vt:lpstr>
      <vt:lpstr>Calibri</vt:lpstr>
      <vt:lpstr>Calibri Light</vt:lpstr>
      <vt:lpstr>Office Theme</vt:lpstr>
      <vt:lpstr>1_Office Theme</vt:lpstr>
      <vt:lpstr>Maritime Boilers Lecture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Duration of the Transatlantic crossing</vt:lpstr>
      <vt:lpstr>PowerPoint Presentation</vt:lpstr>
      <vt:lpstr>PowerPoint Presentation</vt:lpstr>
      <vt:lpstr>Boiler 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Maritime Boilers Lecture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PARKER, SAMUEL (UG)</dc:creator>
  <cp:lastModifiedBy>PARKER, SAMUEL (UG)</cp:lastModifiedBy>
  <cp:revision>70</cp:revision>
  <dcterms:created xsi:type="dcterms:W3CDTF">2024-12-07T11:26:39Z</dcterms:created>
  <dcterms:modified xsi:type="dcterms:W3CDTF">2025-03-05T13:43:26Z</dcterms:modified>
</cp:coreProperties>
</file>